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319" r:id="rId3"/>
    <p:sldId id="321" r:id="rId4"/>
    <p:sldId id="322" r:id="rId5"/>
    <p:sldId id="320" r:id="rId6"/>
    <p:sldId id="323" r:id="rId7"/>
    <p:sldId id="330" r:id="rId8"/>
    <p:sldId id="325" r:id="rId9"/>
    <p:sldId id="331" r:id="rId10"/>
    <p:sldId id="326" r:id="rId11"/>
    <p:sldId id="327" r:id="rId12"/>
    <p:sldId id="333" r:id="rId13"/>
    <p:sldId id="328" r:id="rId14"/>
    <p:sldId id="32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11" autoAdjust="0"/>
  </p:normalViewPr>
  <p:slideViewPr>
    <p:cSldViewPr snapToGrid="0">
      <p:cViewPr>
        <p:scale>
          <a:sx n="80" d="100"/>
          <a:sy n="80" d="100"/>
        </p:scale>
        <p:origin x="-1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9ECC-49BE-43E1-B957-77D8D64FB0E1}" type="datetimeFigureOut">
              <a:rPr lang="de-DE" smtClean="0"/>
              <a:pPr/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41DC5-AC22-40E0-8EF9-51E4481B4FB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9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567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1DC5-AC22-40E0-8EF9-51E4481B4FBB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3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84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1DC5-AC22-40E0-8EF9-51E4481B4FBB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21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Sicherheitsgefühl und Akzeptanz ist auch in der Zusatzbefragung zur Wichtigkeit an erster Stelle </a:t>
            </a:r>
          </a:p>
          <a:p>
            <a:r>
              <a:rPr lang="de-DE" dirty="0" smtClean="0"/>
              <a:t>Bei den Großstädten ist der Zusammenhang noch stärker (0,79)</a:t>
            </a:r>
          </a:p>
          <a:p>
            <a:r>
              <a:rPr lang="de-DE" dirty="0" smtClean="0"/>
              <a:t>Alles Punkte, die sich in den letzten Jahren verschlechtert haben</a:t>
            </a:r>
          </a:p>
          <a:p>
            <a:r>
              <a:rPr lang="de-DE" dirty="0" smtClean="0"/>
              <a:t>Zügiges</a:t>
            </a:r>
            <a:r>
              <a:rPr lang="de-DE" baseline="0" dirty="0" smtClean="0"/>
              <a:t> Radfahren ist abgeschlagen</a:t>
            </a:r>
            <a:endParaRPr lang="de-DE" dirty="0" smtClean="0"/>
          </a:p>
          <a:p>
            <a:r>
              <a:rPr lang="de-DE" dirty="0" smtClean="0"/>
              <a:t>Fahrraddiebstahl ist</a:t>
            </a:r>
            <a:r>
              <a:rPr lang="de-DE" baseline="0" dirty="0" smtClean="0"/>
              <a:t> plausibel: </a:t>
            </a:r>
          </a:p>
          <a:p>
            <a:r>
              <a:rPr lang="de-DE" baseline="0" dirty="0" smtClean="0"/>
              <a:t>Auch in einer fahrradunfreundlichen Stadt fahren die Alten und Jungen (weil sie müssen)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1DC5-AC22-40E0-8EF9-51E4481B4FBB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Statistische Sicherheit 0,5 bis 0,2 Notenstufen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21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21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723900" y="62484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274696" y="4861187"/>
            <a:ext cx="2285999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16.03.2021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00343" y="51636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ADFC-Fahrradklima-Test 2020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431964" y="3769881"/>
            <a:ext cx="771525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|  </a:t>
            </a:r>
            <a:fld id="{F59E42C7-CEDB-448C-888D-573DFED53BE0}" type="slidenum">
              <a:rPr lang="de-DE" smtClean="0"/>
              <a:pPr/>
              <a:t>‹Nr.›</a:t>
            </a:fld>
            <a:r>
              <a:rPr lang="de-DE" smtClean="0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74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274696" y="4861187"/>
            <a:ext cx="2285999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16.03.2021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00343" y="51636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ADFC-Fahrradklima-Test 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31964" y="3769881"/>
            <a:ext cx="771525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|  </a:t>
            </a:r>
            <a:fld id="{F59E42C7-CEDB-448C-888D-573DFED53BE0}" type="slidenum">
              <a:rPr lang="de-DE" smtClean="0"/>
              <a:pPr/>
              <a:t>‹Nr.›</a:t>
            </a:fld>
            <a:r>
              <a:rPr lang="de-DE" smtClean="0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3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703" y="2495550"/>
            <a:ext cx="12216000" cy="4382495"/>
          </a:xfrm>
          <a:prstGeom prst="rect">
            <a:avLst/>
          </a:prstGeom>
        </p:spPr>
      </p:pic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9991" y="782639"/>
            <a:ext cx="10363200" cy="1609725"/>
          </a:xfrm>
        </p:spPr>
        <p:txBody>
          <a:bodyPr wrap="square" anchor="b"/>
          <a:lstStyle>
            <a:lvl1pPr>
              <a:lnSpc>
                <a:spcPts val="8000"/>
              </a:lnSpc>
              <a:defRPr sz="5333" b="0">
                <a:solidFill>
                  <a:srgbClr val="004B7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9991" y="2596199"/>
            <a:ext cx="8534400" cy="1752600"/>
          </a:xfrm>
        </p:spPr>
        <p:txBody>
          <a:bodyPr tIns="180000"/>
          <a:lstStyle>
            <a:lvl1pPr defTabSz="1164138">
              <a:lnSpc>
                <a:spcPts val="3733"/>
              </a:lnSpc>
              <a:buClr>
                <a:srgbClr val="F0C200"/>
              </a:buClr>
              <a:buFont typeface="Arial Narrow" pitchFamily="34" charset="0"/>
              <a:buNone/>
              <a:defRPr sz="3200" b="0">
                <a:solidFill>
                  <a:srgbClr val="004B7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79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80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514475"/>
            <a:ext cx="10515600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695325" y="1304925"/>
            <a:ext cx="10763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723900" y="62484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2" y="6059967"/>
            <a:ext cx="1676396" cy="629758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2181536"/>
              </p:ext>
            </p:extLst>
          </p:nvPr>
        </p:nvGraphicFramePr>
        <p:xfrm>
          <a:off x="790113" y="6350477"/>
          <a:ext cx="89412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0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9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2000">
                <a:tc>
                  <a:txBody>
                    <a:bodyPr/>
                    <a:lstStyle/>
                    <a:p>
                      <a:r>
                        <a:rPr lang="de-DE" sz="1200" b="0" dirty="0" smtClean="0">
                          <a:solidFill>
                            <a:srgbClr val="004B7C"/>
                          </a:solidFill>
                          <a:latin typeface="Arial Narrow" pitchFamily="34" charset="0"/>
                        </a:rPr>
                        <a:t>ADFC-Fahrradklima-Test 2020        Vortrag Thomas Böhmer: Besonderheiten 2020</a:t>
                      </a:r>
                      <a:endParaRPr lang="de-DE" sz="1200" b="0" dirty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004B7C"/>
                          </a:solidFill>
                          <a:latin typeface="Arial Narrow" pitchFamily="34" charset="0"/>
                        </a:rPr>
                        <a:t>|</a:t>
                      </a:r>
                      <a:endParaRPr lang="de-DE" sz="1200" b="0" dirty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004B7C"/>
                          </a:solidFill>
                          <a:latin typeface="Arial Narrow" pitchFamily="34" charset="0"/>
                        </a:rPr>
                        <a:t>|</a:t>
                      </a:r>
                      <a:endParaRPr lang="de-DE" sz="1200" b="0" dirty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rgbClr val="004B7C"/>
                          </a:solidFill>
                          <a:latin typeface="Arial Narrow" pitchFamily="34" charset="0"/>
                        </a:rPr>
                        <a:t>16.03.2021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dirty="0" smtClean="0">
                        <a:solidFill>
                          <a:srgbClr val="004B7C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1775624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>
            <a:spLocks noChangeAspect="1"/>
          </p:cNvSpPr>
          <p:nvPr userDrawn="1"/>
        </p:nvSpPr>
        <p:spPr>
          <a:xfrm>
            <a:off x="7072306" y="6380733"/>
            <a:ext cx="900112" cy="189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fld id="{0BA70272-E83B-4B3C-918C-60DA2448AA16}" type="slidenum">
              <a:rPr lang="de-DE" sz="1200" b="0" smtClean="0">
                <a:solidFill>
                  <a:srgbClr val="004B7C"/>
                </a:solidFill>
                <a:latin typeface="Arial Narrow" pitchFamily="34" charset="0"/>
              </a:rPr>
              <a:pPr algn="ctr"/>
              <a:t>‹Nr.›</a:t>
            </a:fld>
            <a:endParaRPr lang="de-DE" sz="1200" b="0" dirty="0">
              <a:solidFill>
                <a:srgbClr val="004B7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1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B7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B7C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B7C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B7C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B7C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B7C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094865" y="816009"/>
            <a:ext cx="10363200" cy="16097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Besonderheiten des </a:t>
            </a:r>
            <a:br>
              <a:rPr lang="de-DE" b="1" dirty="0" smtClean="0"/>
            </a:br>
            <a:r>
              <a:rPr lang="de-DE" b="1" dirty="0" err="1" smtClean="0"/>
              <a:t>des</a:t>
            </a:r>
            <a:r>
              <a:rPr lang="de-DE" b="1" dirty="0" smtClean="0"/>
              <a:t> ADFC-Fahrradklima-Test 2020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121759" y="3389576"/>
            <a:ext cx="8534400" cy="1752600"/>
          </a:xfrm>
        </p:spPr>
        <p:txBody>
          <a:bodyPr/>
          <a:lstStyle/>
          <a:p>
            <a:r>
              <a:rPr lang="de-DE" dirty="0" smtClean="0"/>
              <a:t>Thomas Böhmer</a:t>
            </a:r>
          </a:p>
          <a:p>
            <a:r>
              <a:rPr lang="de-DE" dirty="0" smtClean="0"/>
              <a:t>Studienleiter, ADFC-Bundesverband</a:t>
            </a:r>
            <a:endParaRPr lang="de-DE" dirty="0"/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1114238" y="2538653"/>
            <a:ext cx="8229600" cy="769323"/>
          </a:xfrm>
          <a:prstGeom prst="rect">
            <a:avLst/>
          </a:prstGeom>
        </p:spPr>
        <p:txBody>
          <a:bodyPr vert="horz" lIns="91440" tIns="180000" rIns="91440" bIns="45720" rtlCol="0">
            <a:normAutofit/>
          </a:bodyPr>
          <a:lstStyle/>
          <a:p>
            <a:pPr marL="228600" marR="0" lvl="0" indent="-228600" algn="l" defTabSz="1164138" rtl="0" eaLnBrk="1" fontAlgn="auto" latinLnBrk="0" hangingPunct="1">
              <a:lnSpc>
                <a:spcPts val="3733"/>
              </a:lnSpc>
              <a:spcBef>
                <a:spcPts val="1000"/>
              </a:spcBef>
              <a:spcAft>
                <a:spcPts val="0"/>
              </a:spcAft>
              <a:buClr>
                <a:srgbClr val="F0C200"/>
              </a:buClr>
              <a:buSzTx/>
              <a:buFont typeface="Arial Narrow" pitchFamily="34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Neuigkeiten aus der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Methodikwelt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4B7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08623" y="420818"/>
            <a:ext cx="11883377" cy="812559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de-DE" sz="4300" dirty="0" smtClean="0"/>
              <a:t>Globalbewertung: nur geringe (aber negative!) Abweichung</a:t>
            </a:r>
            <a:endParaRPr lang="de-DE" sz="4300" dirty="0"/>
          </a:p>
        </p:txBody>
      </p:sp>
      <p:cxnSp>
        <p:nvCxnSpPr>
          <p:cNvPr id="12" name="Gerade Verbindung 11"/>
          <p:cNvCxnSpPr/>
          <p:nvPr/>
        </p:nvCxnSpPr>
        <p:spPr bwMode="auto">
          <a:xfrm flipV="1">
            <a:off x="355601" y="3124200"/>
            <a:ext cx="5295900" cy="2971800"/>
          </a:xfrm>
          <a:prstGeom prst="line">
            <a:avLst/>
          </a:prstGeom>
          <a:solidFill>
            <a:srgbClr val="EF7F0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218905" y="1687916"/>
          <a:ext cx="9398000" cy="3979869"/>
        </p:xfrm>
        <a:graphic>
          <a:graphicData uri="http://schemas.openxmlformats.org/drawingml/2006/table">
            <a:tbl>
              <a:tblPr/>
              <a:tblGrid>
                <a:gridCol w="4377149"/>
                <a:gridCol w="5020851"/>
              </a:tblGrid>
              <a:tr h="7315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Durchschnittliche Verschlechterung der Globalbewertung </a:t>
                      </a:r>
                      <a:endParaRPr lang="de-DE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</a:t>
                      </a:r>
                      <a:r>
                        <a:rPr lang="de-DE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Vergleich zum </a:t>
                      </a:r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Index  </a:t>
                      </a:r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der Gesamtbewertung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880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Ortsgrößenklasse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Abweichung in Notenstufen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&lt;20.000 Einwohner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20.000 - 50.000 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50.000 - 100.000 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100.000 - 200.000 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200.000 - 500.000 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 500.000 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Mittel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29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47" y="1739900"/>
            <a:ext cx="47853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76661" y="440312"/>
            <a:ext cx="11146744" cy="718637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DE" sz="4400" dirty="0" smtClean="0"/>
              <a:t>Globalbewertung polarisiert Bewertung stärker</a:t>
            </a:r>
            <a:endParaRPr lang="de-DE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84" y="1765299"/>
            <a:ext cx="530743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 bwMode="auto">
          <a:xfrm flipV="1">
            <a:off x="958104" y="1919768"/>
            <a:ext cx="4356100" cy="3492500"/>
          </a:xfrm>
          <a:prstGeom prst="line">
            <a:avLst/>
          </a:prstGeom>
          <a:solidFill>
            <a:srgbClr val="EF7F0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 flipV="1">
            <a:off x="142941" y="3124200"/>
            <a:ext cx="5295900" cy="2971800"/>
          </a:xfrm>
          <a:prstGeom prst="line">
            <a:avLst/>
          </a:prstGeom>
          <a:solidFill>
            <a:srgbClr val="EF7F0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 flipV="1">
            <a:off x="727141" y="1866901"/>
            <a:ext cx="4432300" cy="3568700"/>
          </a:xfrm>
          <a:prstGeom prst="line">
            <a:avLst/>
          </a:prstGeom>
          <a:solidFill>
            <a:srgbClr val="EF7F0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8973879" y="3515243"/>
            <a:ext cx="3218121" cy="22005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de-DE" sz="2700" dirty="0" smtClean="0">
                <a:solidFill>
                  <a:srgbClr val="EF7F01"/>
                </a:solidFill>
              </a:rPr>
              <a:t>Vor allem </a:t>
            </a:r>
            <a:r>
              <a:rPr lang="de-DE" sz="2700" dirty="0" err="1" smtClean="0">
                <a:solidFill>
                  <a:srgbClr val="EF7F01"/>
                </a:solidFill>
              </a:rPr>
              <a:t>fahrrad</a:t>
            </a:r>
            <a:r>
              <a:rPr lang="de-DE" sz="2700" dirty="0" smtClean="0">
                <a:solidFill>
                  <a:srgbClr val="EF7F01"/>
                </a:solidFill>
              </a:rPr>
              <a:t>-unfreundliche Städte werden „global“ noch schlechter bewertet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771860" y="1499486"/>
            <a:ext cx="3420140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de-DE" sz="2700" dirty="0" smtClean="0">
                <a:solidFill>
                  <a:srgbClr val="004B7C"/>
                </a:solidFill>
              </a:rPr>
              <a:t>Vor allem </a:t>
            </a:r>
            <a:r>
              <a:rPr lang="de-DE" sz="2700" dirty="0" err="1" smtClean="0">
                <a:solidFill>
                  <a:srgbClr val="004B7C"/>
                </a:solidFill>
              </a:rPr>
              <a:t>fahrrad</a:t>
            </a:r>
            <a:r>
              <a:rPr lang="de-DE" sz="2700" dirty="0" smtClean="0">
                <a:solidFill>
                  <a:srgbClr val="004B7C"/>
                </a:solidFill>
              </a:rPr>
              <a:t>-freundliche Städte werden „global“ noch besser bewertet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603441" y="4864100"/>
            <a:ext cx="1532978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l"/>
            <a:r>
              <a:rPr lang="de-DE" b="0" dirty="0" smtClean="0">
                <a:solidFill>
                  <a:srgbClr val="004B7C"/>
                </a:solidFill>
                <a:sym typeface="Wingdings" pitchFamily="2" charset="2"/>
              </a:rPr>
              <a:t></a:t>
            </a:r>
            <a:r>
              <a:rPr lang="de-DE" b="0" dirty="0" smtClean="0">
                <a:solidFill>
                  <a:srgbClr val="004B7C"/>
                </a:solidFill>
              </a:rPr>
              <a:t>Wettringen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52740" y="1892300"/>
            <a:ext cx="170334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l"/>
            <a:r>
              <a:rPr lang="de-DE" b="0" dirty="0" smtClean="0">
                <a:solidFill>
                  <a:srgbClr val="004B7C"/>
                </a:solidFill>
              </a:rPr>
              <a:t>Lüdenscheid </a:t>
            </a:r>
            <a:r>
              <a:rPr lang="de-DE" b="0" dirty="0" smtClean="0">
                <a:solidFill>
                  <a:srgbClr val="004B7C"/>
                </a:solidFill>
                <a:sym typeface="Wingdings" pitchFamily="2" charset="2"/>
              </a:rPr>
              <a:t></a:t>
            </a:r>
            <a:endParaRPr lang="de-DE" b="0" dirty="0" smtClean="0">
              <a:solidFill>
                <a:srgbClr val="004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9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Neu: Motive der Fahrradnutzung</a:t>
            </a:r>
            <a:endParaRPr lang="de-DE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1362075"/>
            <a:ext cx="10396757" cy="485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2" y="1428751"/>
            <a:ext cx="779947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05800" y="1533524"/>
            <a:ext cx="3686175" cy="3414713"/>
          </a:xfrm>
        </p:spPr>
        <p:txBody>
          <a:bodyPr/>
          <a:lstStyle/>
          <a:p>
            <a:pPr indent="0">
              <a:buNone/>
            </a:pPr>
            <a:r>
              <a:rPr lang="de-DE" b="1" dirty="0" smtClean="0"/>
              <a:t>Motive der Fahrradnutzung: </a:t>
            </a:r>
            <a:r>
              <a:rPr lang="de-DE" dirty="0" smtClean="0"/>
              <a:t>Sortierung der 1024 Orte nach dem größten Anteil Nennungen „Bequemlichkeit“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257175" y="430787"/>
            <a:ext cx="11699580" cy="718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Bequemlichkeit als Schlüssel zur Fahrradfreundlichkeit?  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004B7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3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5133" y="2482865"/>
            <a:ext cx="8582877" cy="696270"/>
          </a:xfrm>
        </p:spPr>
        <p:txBody>
          <a:bodyPr/>
          <a:lstStyle/>
          <a:p>
            <a:pPr>
              <a:buNone/>
            </a:pPr>
            <a:r>
              <a:rPr lang="de-DE" sz="3200" dirty="0" smtClean="0">
                <a:solidFill>
                  <a:srgbClr val="EF7F01"/>
                </a:solidFill>
              </a:rPr>
              <a:t>Fragen oder Anregungen? </a:t>
            </a:r>
            <a:r>
              <a:rPr lang="de-DE" sz="3200" dirty="0" smtClean="0">
                <a:solidFill>
                  <a:srgbClr val="EF7F01"/>
                </a:solidFill>
                <a:sym typeface="Wingdings" pitchFamily="2" charset="2"/>
              </a:rPr>
              <a:t></a:t>
            </a:r>
            <a:r>
              <a:rPr lang="de-DE" sz="3200" dirty="0" smtClean="0">
                <a:solidFill>
                  <a:srgbClr val="EF7F01"/>
                </a:solidFill>
              </a:rPr>
              <a:t> fahrradklimatest@adfc.de</a:t>
            </a:r>
          </a:p>
          <a:p>
            <a:endParaRPr lang="de-DE" sz="3200" dirty="0" smtClean="0">
              <a:solidFill>
                <a:srgbClr val="EF7F0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91" y="3030773"/>
            <a:ext cx="9042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004682" y="1614785"/>
            <a:ext cx="61725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</a:rPr>
              <a:t>Vielen Dank für die Aufmerksamkeit! </a:t>
            </a:r>
          </a:p>
        </p:txBody>
      </p:sp>
    </p:spTree>
    <p:extLst>
      <p:ext uri="{BB962C8B-B14F-4D97-AF65-F5344CB8AC3E}">
        <p14:creationId xmlns:p14="http://schemas.microsoft.com/office/powerpoint/2010/main" val="24215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4446"/>
            <a:ext cx="1537611" cy="144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6" y="1335013"/>
            <a:ext cx="1695629" cy="1680091"/>
          </a:xfrm>
          <a:prstGeom prst="rect">
            <a:avLst/>
          </a:prstGeom>
          <a:noFill/>
          <a:ln w="9525">
            <a:solidFill>
              <a:schemeClr val="tx1">
                <a:alpha val="51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t="3642"/>
          <a:stretch/>
        </p:blipFill>
        <p:spPr bwMode="auto">
          <a:xfrm>
            <a:off x="1420600" y="1353673"/>
            <a:ext cx="2056443" cy="2015393"/>
          </a:xfrm>
          <a:prstGeom prst="rect">
            <a:avLst/>
          </a:prstGeom>
          <a:noFill/>
          <a:ln w="9525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1177" y="1550882"/>
            <a:ext cx="2063491" cy="2270519"/>
          </a:xfrm>
          <a:prstGeom prst="rect">
            <a:avLst/>
          </a:prstGeom>
          <a:noFill/>
          <a:ln w="9525" algn="ctr">
            <a:solidFill>
              <a:schemeClr val="tx1">
                <a:alpha val="41000"/>
              </a:schemeClr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 cstate="print"/>
          <a:srcRect t="5436" b="5051"/>
          <a:stretch/>
        </p:blipFill>
        <p:spPr bwMode="auto">
          <a:xfrm>
            <a:off x="3130797" y="1712259"/>
            <a:ext cx="2127729" cy="2554678"/>
          </a:xfrm>
          <a:prstGeom prst="rect">
            <a:avLst/>
          </a:prstGeom>
          <a:noFill/>
          <a:ln w="9525" algn="ctr">
            <a:solidFill>
              <a:schemeClr val="tx1">
                <a:alpha val="42000"/>
              </a:schemeClr>
            </a:solidFill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1" y="1502653"/>
            <a:ext cx="791236" cy="44627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9782" y="1725193"/>
            <a:ext cx="945124" cy="5386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188091" y="2458493"/>
            <a:ext cx="1118255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11283" y="2069779"/>
            <a:ext cx="1151108" cy="5745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2003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73149" y="2762630"/>
            <a:ext cx="1208017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2012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0" y="2690160"/>
            <a:ext cx="7951694" cy="4167840"/>
          </a:xfrm>
          <a:prstGeom prst="line">
            <a:avLst/>
          </a:prstGeom>
          <a:solidFill>
            <a:srgbClr val="EF7F01"/>
          </a:solidFill>
          <a:ln w="222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09"/>
          <a:stretch/>
        </p:blipFill>
        <p:spPr bwMode="auto">
          <a:xfrm>
            <a:off x="4190839" y="1855695"/>
            <a:ext cx="2367200" cy="298259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104721" y="3113511"/>
            <a:ext cx="1361905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4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de-DE" sz="4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9"/>
          <a:stretch>
            <a:fillRect/>
          </a:stretch>
        </p:blipFill>
        <p:spPr>
          <a:xfrm>
            <a:off x="5338106" y="2065700"/>
            <a:ext cx="2765988" cy="337552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9" name="Textfeld 18"/>
          <p:cNvSpPr txBox="1"/>
          <p:nvPr/>
        </p:nvSpPr>
        <p:spPr>
          <a:xfrm>
            <a:off x="5239818" y="3536447"/>
            <a:ext cx="1496557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b="-1329"/>
          <a:stretch>
            <a:fillRect/>
          </a:stretch>
        </p:blipFill>
        <p:spPr bwMode="auto">
          <a:xfrm>
            <a:off x="6597502" y="2321859"/>
            <a:ext cx="3448786" cy="378310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6482325" y="3945277"/>
            <a:ext cx="1624798" cy="93871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/>
          <a:srcRect r="2102" b="31766"/>
          <a:stretch>
            <a:fillRect/>
          </a:stretch>
        </p:blipFill>
        <p:spPr bwMode="auto">
          <a:xfrm>
            <a:off x="7960659" y="2604545"/>
            <a:ext cx="4231341" cy="42265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5" name="Textfeld 24"/>
          <p:cNvSpPr txBox="1"/>
          <p:nvPr/>
        </p:nvSpPr>
        <p:spPr>
          <a:xfrm>
            <a:off x="8120674" y="4255309"/>
            <a:ext cx="1913338" cy="110799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de-DE" sz="6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838200" y="365125"/>
            <a:ext cx="10515600" cy="83502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sz="4400" dirty="0" smtClean="0">
                <a:solidFill>
                  <a:srgbClr val="004B7C"/>
                </a:solidFill>
                <a:latin typeface="Arial Narrow" panose="020B0606020202030204" pitchFamily="34" charset="0"/>
                <a:ea typeface="+mj-ea"/>
                <a:cs typeface="+mj-cs"/>
              </a:rPr>
              <a:t>Geschichte des ADFC-Fahrradklima-Test</a:t>
            </a:r>
          </a:p>
        </p:txBody>
      </p:sp>
      <p:sp>
        <p:nvSpPr>
          <p:cNvPr id="27" name="Rechteck 26"/>
          <p:cNvSpPr/>
          <p:nvPr/>
        </p:nvSpPr>
        <p:spPr>
          <a:xfrm>
            <a:off x="6826102" y="6227492"/>
            <a:ext cx="114831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340243" y="4593264"/>
            <a:ext cx="3381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>
                <a:solidFill>
                  <a:srgbClr val="002060"/>
                </a:solidFill>
              </a:rPr>
              <a:t>Konstanten: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Jeder kann teilnehmen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Semantisches Differenzial</a:t>
            </a:r>
            <a:endParaRPr lang="de-DE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53253" y="1388789"/>
            <a:ext cx="10972800" cy="4779800"/>
          </a:xfrm>
        </p:spPr>
        <p:txBody>
          <a:bodyPr/>
          <a:lstStyle/>
          <a:p>
            <a:endParaRPr lang="de-DE" sz="1900" dirty="0" smtClean="0">
              <a:solidFill>
                <a:schemeClr val="accent1"/>
              </a:solidFill>
            </a:endParaRPr>
          </a:p>
          <a:p>
            <a:endParaRPr lang="de-DE" sz="1300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15662" y="4020283"/>
            <a:ext cx="3065213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de-DE"/>
            </a:defPPr>
            <a:lvl1pPr marL="342900" indent="-342900" algn="l">
              <a:buClr>
                <a:schemeClr val="accent1"/>
              </a:buClr>
              <a:buSzPct val="130000"/>
              <a:buFont typeface="Arial" pitchFamily="34" charset="0"/>
              <a:buChar char="•"/>
              <a:defRPr sz="2400">
                <a:solidFill>
                  <a:srgbClr val="1D3569"/>
                </a:solidFill>
              </a:defRPr>
            </a:lvl1pPr>
          </a:lstStyle>
          <a:p>
            <a:pPr marL="0" indent="0">
              <a:buNone/>
            </a:pPr>
            <a:r>
              <a:rPr lang="de-DE" sz="2800" dirty="0">
                <a:solidFill>
                  <a:srgbClr val="004B7C"/>
                </a:solidFill>
              </a:rPr>
              <a:t>Erwartungen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4B7C"/>
                </a:solidFill>
              </a:rPr>
              <a:t>Wünsche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3892" y="2453345"/>
            <a:ext cx="3288808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de-DE"/>
            </a:defPPr>
            <a:lvl1pPr marL="342900" indent="-342900" algn="l">
              <a:buClr>
                <a:schemeClr val="accent1"/>
              </a:buClr>
              <a:buSzPct val="130000"/>
              <a:buFont typeface="Arial" pitchFamily="34" charset="0"/>
              <a:buChar char="•"/>
              <a:defRPr sz="2400">
                <a:solidFill>
                  <a:srgbClr val="1D3569"/>
                </a:solidFill>
              </a:defRPr>
            </a:lvl1pPr>
          </a:lstStyle>
          <a:p>
            <a:pPr marL="0" indent="0">
              <a:buNone/>
            </a:pPr>
            <a:r>
              <a:rPr lang="de-DE" sz="2800" dirty="0">
                <a:solidFill>
                  <a:srgbClr val="004B7C"/>
                </a:solidFill>
              </a:rPr>
              <a:t>Wahrnehmung des Radfahrens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49851" y="3075645"/>
            <a:ext cx="6946900" cy="1261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de-DE"/>
            </a:defPPr>
            <a:lvl1pPr marL="342900" indent="-342900" algn="l">
              <a:buClr>
                <a:schemeClr val="accent1"/>
              </a:buClr>
              <a:buSzPct val="130000"/>
              <a:buFont typeface="Arial" pitchFamily="34" charset="0"/>
              <a:buChar char="•"/>
              <a:defRPr sz="2400">
                <a:solidFill>
                  <a:srgbClr val="1D3569"/>
                </a:solidFill>
              </a:defRPr>
            </a:lvl1pPr>
          </a:lstStyle>
          <a:p>
            <a:pPr marL="0" indent="0">
              <a:buNone/>
            </a:pPr>
            <a:r>
              <a:rPr lang="de-DE" sz="3700" dirty="0">
                <a:solidFill>
                  <a:srgbClr val="EF7F01"/>
                </a:solidFill>
              </a:rPr>
              <a:t>Kundenzufriedenheit </a:t>
            </a:r>
            <a:endParaRPr lang="de-DE" sz="3700" dirty="0" smtClean="0">
              <a:solidFill>
                <a:srgbClr val="EF7F01"/>
              </a:solidFill>
            </a:endParaRPr>
          </a:p>
          <a:p>
            <a:pPr marL="0" indent="0">
              <a:buNone/>
            </a:pPr>
            <a:r>
              <a:rPr lang="de-DE" sz="3700" dirty="0" smtClean="0">
                <a:solidFill>
                  <a:srgbClr val="EF7F01"/>
                </a:solidFill>
              </a:rPr>
              <a:t>im </a:t>
            </a:r>
            <a:r>
              <a:rPr lang="de-DE" sz="3700" dirty="0">
                <a:solidFill>
                  <a:srgbClr val="EF7F01"/>
                </a:solidFill>
              </a:rPr>
              <a:t>Radverkehr</a:t>
            </a:r>
          </a:p>
        </p:txBody>
      </p:sp>
      <p:cxnSp>
        <p:nvCxnSpPr>
          <p:cNvPr id="11" name="Gerade Verbindung 10"/>
          <p:cNvCxnSpPr/>
          <p:nvPr/>
        </p:nvCxnSpPr>
        <p:spPr bwMode="auto">
          <a:xfrm flipV="1">
            <a:off x="1765301" y="3759200"/>
            <a:ext cx="2755900" cy="25400"/>
          </a:xfrm>
          <a:prstGeom prst="line">
            <a:avLst/>
          </a:prstGeom>
          <a:solidFill>
            <a:srgbClr val="EF7F01"/>
          </a:solidFill>
          <a:ln w="38100" cap="flat" cmpd="sng" algn="ctr">
            <a:solidFill>
              <a:srgbClr val="EF7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5194299" y="3111500"/>
            <a:ext cx="800100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de-DE" sz="7200" dirty="0" smtClean="0">
                <a:solidFill>
                  <a:srgbClr val="004B7C"/>
                </a:solidFill>
              </a:rPr>
              <a:t>=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38200" y="365125"/>
            <a:ext cx="10515600" cy="83502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sz="4400" dirty="0" smtClean="0">
                <a:solidFill>
                  <a:srgbClr val="004B7C"/>
                </a:solidFill>
                <a:latin typeface="Arial Narrow" panose="020B0606020202030204" pitchFamily="34" charset="0"/>
                <a:ea typeface="+mj-ea"/>
                <a:cs typeface="+mj-cs"/>
              </a:rPr>
              <a:t>Was wir messen</a:t>
            </a:r>
          </a:p>
        </p:txBody>
      </p:sp>
    </p:spTree>
    <p:extLst>
      <p:ext uri="{BB962C8B-B14F-4D97-AF65-F5344CB8AC3E}">
        <p14:creationId xmlns:p14="http://schemas.microsoft.com/office/powerpoint/2010/main" val="18620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t="1190" b="2381"/>
          <a:stretch>
            <a:fillRect/>
          </a:stretch>
        </p:blipFill>
        <p:spPr bwMode="auto">
          <a:xfrm>
            <a:off x="159163" y="1581150"/>
            <a:ext cx="10497491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63600" y="390525"/>
            <a:ext cx="5969000" cy="905859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21287" fontAlgn="base">
              <a:lnSpc>
                <a:spcPts val="4800"/>
              </a:lnSpc>
              <a:spcBef>
                <a:spcPct val="0"/>
              </a:spcBef>
              <a:spcAft>
                <a:spcPct val="100000"/>
              </a:spcAft>
              <a:defRPr/>
            </a:pPr>
            <a:r>
              <a:rPr lang="de-DE" sz="4400" kern="0" dirty="0" smtClean="0">
                <a:solidFill>
                  <a:srgbClr val="004B7C"/>
                </a:solidFill>
                <a:latin typeface="Arial Narrow" pitchFamily="34" charset="0"/>
                <a:ea typeface="+mj-ea"/>
                <a:cs typeface="+mj-cs"/>
              </a:rPr>
              <a:t>(Fast) Alle bewerten gleich</a:t>
            </a:r>
            <a:endParaRPr lang="de-DE" sz="4400" kern="0" dirty="0">
              <a:solidFill>
                <a:srgbClr val="004B7C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11712" y="1944308"/>
            <a:ext cx="1451680" cy="4514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l"/>
            <a:r>
              <a:rPr lang="de-DE" sz="2100" dirty="0">
                <a:solidFill>
                  <a:schemeClr val="tx2">
                    <a:lumMod val="50000"/>
                  </a:schemeClr>
                </a:solidFill>
              </a:rPr>
              <a:t>Geschlecht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308269" y="2423097"/>
            <a:ext cx="3057099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de-DE" sz="2100" dirty="0">
                <a:solidFill>
                  <a:schemeClr val="tx2">
                    <a:lumMod val="50000"/>
                  </a:schemeClr>
                </a:solidFill>
              </a:rPr>
              <a:t>ADFC-Mitgliedschaft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8278276" y="3955103"/>
            <a:ext cx="1969764" cy="76943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l"/>
            <a:r>
              <a:rPr lang="de-DE" sz="2100" dirty="0">
                <a:solidFill>
                  <a:schemeClr val="tx2">
                    <a:lumMod val="50000"/>
                  </a:schemeClr>
                </a:solidFill>
              </a:rPr>
              <a:t>Häufigkeit der </a:t>
            </a:r>
            <a:endParaRPr lang="de-DE" sz="2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de-DE" sz="2100" dirty="0" smtClean="0">
                <a:solidFill>
                  <a:schemeClr val="tx2">
                    <a:lumMod val="50000"/>
                  </a:schemeClr>
                </a:solidFill>
              </a:rPr>
              <a:t>Fahrradnutzung</a:t>
            </a:r>
            <a:endParaRPr lang="de-DE" sz="2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390078" y="5198387"/>
            <a:ext cx="780336" cy="44627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2100" dirty="0">
                <a:solidFill>
                  <a:schemeClr val="tx2">
                    <a:lumMod val="50000"/>
                  </a:schemeClr>
                </a:solidFill>
              </a:rPr>
              <a:t>Alter</a:t>
            </a:r>
          </a:p>
        </p:txBody>
      </p:sp>
      <p:sp>
        <p:nvSpPr>
          <p:cNvPr id="13" name="Rechteck 12"/>
          <p:cNvSpPr/>
          <p:nvPr/>
        </p:nvSpPr>
        <p:spPr>
          <a:xfrm>
            <a:off x="10330783" y="5045934"/>
            <a:ext cx="1861217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de-DE" sz="1600" dirty="0"/>
              <a:t>Basis: </a:t>
            </a:r>
            <a:r>
              <a:rPr lang="de-DE" sz="1600" dirty="0" smtClean="0"/>
              <a:t>alle225.639 </a:t>
            </a:r>
            <a:r>
              <a:rPr lang="de-DE" sz="1600" dirty="0"/>
              <a:t>Interviews des Jahres </a:t>
            </a:r>
            <a:r>
              <a:rPr lang="de-DE" sz="1600" dirty="0" smtClean="0"/>
              <a:t>2020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8348687" y="3198603"/>
            <a:ext cx="2656765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de-DE" sz="2100" dirty="0">
                <a:solidFill>
                  <a:schemeClr val="tx2">
                    <a:lumMod val="50000"/>
                  </a:schemeClr>
                </a:solidFill>
              </a:rPr>
              <a:t>Autoverfügbarkeit</a:t>
            </a:r>
          </a:p>
        </p:txBody>
      </p:sp>
      <p:sp>
        <p:nvSpPr>
          <p:cNvPr id="18" name="Rechteck 17"/>
          <p:cNvSpPr/>
          <p:nvPr/>
        </p:nvSpPr>
        <p:spPr>
          <a:xfrm>
            <a:off x="945017" y="1248756"/>
            <a:ext cx="4884283" cy="36932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de-DE" sz="1600" b="1" dirty="0"/>
              <a:t>Mittelwert der Gesamtbewertung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4588" y="6024563"/>
            <a:ext cx="1628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52475" y="498872"/>
            <a:ext cx="10858500" cy="54768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Bewertungen stimmen mit objektiven Daten überein</a:t>
            </a:r>
            <a:endParaRPr lang="de-DE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2563" t="5545" b="2574"/>
          <a:stretch>
            <a:fillRect/>
          </a:stretch>
        </p:blipFill>
        <p:spPr bwMode="auto">
          <a:xfrm>
            <a:off x="1123950" y="1419225"/>
            <a:ext cx="7886892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91117" y="442101"/>
            <a:ext cx="10972800" cy="706215"/>
          </a:xfrm>
        </p:spPr>
        <p:txBody>
          <a:bodyPr/>
          <a:lstStyle/>
          <a:p>
            <a:pPr>
              <a:buNone/>
            </a:pPr>
            <a:r>
              <a:rPr lang="de-DE" sz="4400" dirty="0" smtClean="0"/>
              <a:t>Großstädte &gt;500.000 EW als Trendbrecher</a:t>
            </a:r>
            <a:endParaRPr lang="de-DE" sz="4400" dirty="0" smtClean="0">
              <a:solidFill>
                <a:schemeClr val="accent1"/>
              </a:solidFill>
            </a:endParaRPr>
          </a:p>
          <a:p>
            <a:endParaRPr lang="de-DE" sz="5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0" y="1360968"/>
            <a:ext cx="11727340" cy="45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20922" y="5588001"/>
            <a:ext cx="582900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 smtClean="0">
                <a:solidFill>
                  <a:sysClr val="windowText" lastClr="000000"/>
                </a:solidFill>
              </a:rPr>
              <a:t>Mittelwert der Gesamtbewertungen aller 256 Städte, die seit 2012 ununterbrochen teilgenommen haben („Pegelstädte“)</a:t>
            </a:r>
            <a:endParaRPr lang="de-DE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5377" y="4382318"/>
            <a:ext cx="1963387" cy="677104"/>
          </a:xfrm>
          <a:prstGeom prst="rect">
            <a:avLst/>
          </a:prstGeom>
          <a:solidFill>
            <a:srgbClr val="1D35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Fahrrad- und  Verkehrsklima</a:t>
            </a:r>
          </a:p>
        </p:txBody>
      </p:sp>
      <p:sp>
        <p:nvSpPr>
          <p:cNvPr id="8" name="Rechteck 7"/>
          <p:cNvSpPr/>
          <p:nvPr/>
        </p:nvSpPr>
        <p:spPr>
          <a:xfrm>
            <a:off x="339922" y="1374481"/>
            <a:ext cx="1886664" cy="2772838"/>
          </a:xfrm>
          <a:prstGeom prst="rect">
            <a:avLst/>
          </a:prstGeom>
          <a:solidFill>
            <a:srgbClr val="FEAE5E"/>
          </a:solidFill>
        </p:spPr>
        <p:txBody>
          <a:bodyPr vert="vert270" wrap="square" lIns="121917" tIns="60958" rIns="121917" bIns="60958">
            <a:spAutoFit/>
          </a:bodyPr>
          <a:lstStyle/>
          <a:p>
            <a:pPr>
              <a:spcAft>
                <a:spcPts val="600"/>
              </a:spcAft>
            </a:pPr>
            <a:r>
              <a:rPr lang="de-DE" sz="2100" dirty="0" smtClean="0">
                <a:solidFill>
                  <a:srgbClr val="002060"/>
                </a:solidFill>
              </a:rPr>
              <a:t>F1  Spaß </a:t>
            </a:r>
            <a:r>
              <a:rPr lang="de-DE" sz="2100" dirty="0">
                <a:solidFill>
                  <a:srgbClr val="002060"/>
                </a:solidFill>
              </a:rPr>
              <a:t>oder </a:t>
            </a:r>
            <a:r>
              <a:rPr lang="de-DE" sz="2100" dirty="0" smtClean="0">
                <a:solidFill>
                  <a:srgbClr val="002060"/>
                </a:solidFill>
              </a:rPr>
              <a:t>Stress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sz="2100" dirty="0" smtClean="0">
                <a:solidFill>
                  <a:srgbClr val="002060"/>
                </a:solidFill>
              </a:rPr>
              <a:t>F2  Akzeptanz</a:t>
            </a:r>
          </a:p>
          <a:p>
            <a:pPr>
              <a:lnSpc>
                <a:spcPct val="80000"/>
              </a:lnSpc>
            </a:pPr>
            <a:r>
              <a:rPr lang="de-DE" sz="2100" dirty="0" smtClean="0">
                <a:solidFill>
                  <a:srgbClr val="002060"/>
                </a:solidFill>
              </a:rPr>
              <a:t>F3  </a:t>
            </a:r>
            <a:r>
              <a:rPr lang="de-DE" sz="2100" dirty="0">
                <a:solidFill>
                  <a:srgbClr val="002060"/>
                </a:solidFill>
              </a:rPr>
              <a:t>Alle fahren </a:t>
            </a:r>
            <a:r>
              <a:rPr lang="de-DE" sz="2100" dirty="0" smtClean="0">
                <a:solidFill>
                  <a:srgbClr val="002060"/>
                </a:solidFill>
              </a:rPr>
              <a:t>Fahrrad</a:t>
            </a:r>
          </a:p>
          <a:p>
            <a:r>
              <a:rPr lang="de-DE" sz="2100" dirty="0" smtClean="0">
                <a:solidFill>
                  <a:srgbClr val="002060"/>
                </a:solidFill>
              </a:rPr>
              <a:t>F4  Werbung</a:t>
            </a:r>
          </a:p>
          <a:p>
            <a:r>
              <a:rPr lang="de-DE" sz="2100" dirty="0" smtClean="0">
                <a:solidFill>
                  <a:srgbClr val="002060"/>
                </a:solidFill>
              </a:rPr>
              <a:t>F5  Medienberichte</a:t>
            </a:r>
            <a:endParaRPr lang="de-DE" sz="2100" dirty="0">
              <a:solidFill>
                <a:srgbClr val="00206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31623" y="1385112"/>
            <a:ext cx="1862042" cy="2762209"/>
          </a:xfrm>
          <a:prstGeom prst="rect">
            <a:avLst/>
          </a:prstGeom>
          <a:solidFill>
            <a:srgbClr val="FEAE5E"/>
          </a:solidFill>
        </p:spPr>
        <p:txBody>
          <a:bodyPr vert="vert270" wrap="square" lIns="121917" tIns="60958" rIns="121917" bIns="60958">
            <a:spAutoFit/>
          </a:bodyPr>
          <a:lstStyle/>
          <a:p>
            <a:pPr algn="l"/>
            <a:r>
              <a:rPr lang="de-DE" dirty="0">
                <a:solidFill>
                  <a:srgbClr val="002060"/>
                </a:solidFill>
              </a:rPr>
              <a:t>F6  </a:t>
            </a:r>
            <a:r>
              <a:rPr lang="de-DE" sz="2100" dirty="0">
                <a:solidFill>
                  <a:srgbClr val="002060"/>
                </a:solidFill>
              </a:rPr>
              <a:t>jüngste Förderung 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F7  </a:t>
            </a:r>
            <a:r>
              <a:rPr lang="de-DE" sz="2100" dirty="0">
                <a:solidFill>
                  <a:srgbClr val="002060"/>
                </a:solidFill>
              </a:rPr>
              <a:t>Falschparker 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F8  </a:t>
            </a:r>
            <a:r>
              <a:rPr lang="de-DE" sz="2100" dirty="0">
                <a:solidFill>
                  <a:srgbClr val="002060"/>
                </a:solidFill>
              </a:rPr>
              <a:t>Reinigung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F9  </a:t>
            </a:r>
            <a:r>
              <a:rPr lang="de-DE" sz="2100" dirty="0">
                <a:solidFill>
                  <a:srgbClr val="002060"/>
                </a:solidFill>
              </a:rPr>
              <a:t>Ampelschaltungen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F10 </a:t>
            </a:r>
            <a:r>
              <a:rPr lang="de-DE" sz="2100" dirty="0">
                <a:solidFill>
                  <a:srgbClr val="002060"/>
                </a:solidFill>
              </a:rPr>
              <a:t>Winterdienst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76486" y="1385113"/>
            <a:ext cx="2508373" cy="2774910"/>
          </a:xfrm>
          <a:prstGeom prst="rect">
            <a:avLst/>
          </a:prstGeom>
          <a:solidFill>
            <a:srgbClr val="FEAE5E"/>
          </a:solidFill>
        </p:spPr>
        <p:txBody>
          <a:bodyPr vert="vert270" wrap="square" lIns="121917" tIns="60958" rIns="121917" bIns="60958">
            <a:spAutoFit/>
          </a:bodyPr>
          <a:lstStyle/>
          <a:p>
            <a:pPr algn="l"/>
            <a:r>
              <a:rPr lang="de-DE" dirty="0">
                <a:solidFill>
                  <a:srgbClr val="002060"/>
                </a:solidFill>
              </a:rPr>
              <a:t>F11 </a:t>
            </a:r>
            <a:r>
              <a:rPr lang="de-DE" sz="2100" dirty="0">
                <a:solidFill>
                  <a:srgbClr val="002060"/>
                </a:solidFill>
              </a:rPr>
              <a:t>Sicherheitsgefühl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F12 </a:t>
            </a:r>
            <a:r>
              <a:rPr lang="de-DE" sz="2100" dirty="0">
                <a:solidFill>
                  <a:srgbClr val="002060"/>
                </a:solidFill>
              </a:rPr>
              <a:t>Fußgänger-Konflikte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F13 </a:t>
            </a:r>
            <a:r>
              <a:rPr lang="de-DE" sz="2100" dirty="0">
                <a:solidFill>
                  <a:srgbClr val="002060"/>
                </a:solidFill>
              </a:rPr>
              <a:t>Kfz-Konflikte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F14 </a:t>
            </a:r>
            <a:r>
              <a:rPr lang="de-DE" sz="2100" dirty="0">
                <a:solidFill>
                  <a:srgbClr val="002060"/>
                </a:solidFill>
              </a:rPr>
              <a:t>Hindernisse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F15 </a:t>
            </a:r>
            <a:r>
              <a:rPr lang="de-DE" sz="2100" dirty="0">
                <a:solidFill>
                  <a:srgbClr val="002060"/>
                </a:solidFill>
              </a:rPr>
              <a:t>Fahrraddiebstahl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F16 </a:t>
            </a:r>
            <a:r>
              <a:rPr lang="de-DE" sz="2100" dirty="0">
                <a:solidFill>
                  <a:srgbClr val="002060"/>
                </a:solidFill>
              </a:rPr>
              <a:t>Fahren auf </a:t>
            </a:r>
            <a:r>
              <a:rPr lang="de-DE" sz="2100" dirty="0" smtClean="0">
                <a:solidFill>
                  <a:srgbClr val="002060"/>
                </a:solidFill>
              </a:rPr>
              <a:t>Radweg </a:t>
            </a:r>
            <a:endParaRPr lang="de-DE" sz="2100" dirty="0">
              <a:solidFill>
                <a:srgbClr val="002060"/>
              </a:solidFill>
            </a:endParaRPr>
          </a:p>
          <a:p>
            <a:pPr algn="l"/>
            <a:r>
              <a:rPr lang="de-DE" dirty="0">
                <a:solidFill>
                  <a:srgbClr val="002060"/>
                </a:solidFill>
              </a:rPr>
              <a:t>F17 </a:t>
            </a:r>
            <a:r>
              <a:rPr lang="de-DE" sz="2100" dirty="0">
                <a:solidFill>
                  <a:srgbClr val="002060"/>
                </a:solidFill>
              </a:rPr>
              <a:t>Fahren auf Fahrbahn</a:t>
            </a:r>
          </a:p>
        </p:txBody>
      </p:sp>
      <p:sp>
        <p:nvSpPr>
          <p:cNvPr id="9" name="Rechteck 8"/>
          <p:cNvSpPr/>
          <p:nvPr/>
        </p:nvSpPr>
        <p:spPr>
          <a:xfrm>
            <a:off x="7671158" y="1362075"/>
            <a:ext cx="1862042" cy="2785247"/>
          </a:xfrm>
          <a:prstGeom prst="rect">
            <a:avLst/>
          </a:prstGeom>
          <a:solidFill>
            <a:srgbClr val="FEAE5E"/>
          </a:solidFill>
        </p:spPr>
        <p:txBody>
          <a:bodyPr vert="vert270" wrap="square" lIns="121917" tIns="60958" rIns="121917" bIns="60958">
            <a:spAutoFit/>
          </a:bodyPr>
          <a:lstStyle/>
          <a:p>
            <a:pPr algn="l"/>
            <a:r>
              <a:rPr lang="de-DE" dirty="0">
                <a:solidFill>
                  <a:srgbClr val="002060"/>
                </a:solidFill>
              </a:rPr>
              <a:t>F18 </a:t>
            </a:r>
            <a:r>
              <a:rPr lang="de-DE" sz="2100" dirty="0">
                <a:solidFill>
                  <a:srgbClr val="002060"/>
                </a:solidFill>
              </a:rPr>
              <a:t>Radwegbreite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F19 </a:t>
            </a:r>
            <a:r>
              <a:rPr lang="de-DE" sz="2100" dirty="0">
                <a:solidFill>
                  <a:srgbClr val="002060"/>
                </a:solidFill>
              </a:rPr>
              <a:t>Radwegoberfläche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F20 </a:t>
            </a:r>
            <a:r>
              <a:rPr lang="de-DE" sz="2100" dirty="0">
                <a:solidFill>
                  <a:srgbClr val="002060"/>
                </a:solidFill>
              </a:rPr>
              <a:t>Abstellanlagen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F21 </a:t>
            </a:r>
            <a:r>
              <a:rPr lang="de-DE" sz="2100" dirty="0">
                <a:solidFill>
                  <a:srgbClr val="002060"/>
                </a:solidFill>
              </a:rPr>
              <a:t>Baustellenführung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F22 </a:t>
            </a:r>
            <a:r>
              <a:rPr lang="de-DE" sz="2100" dirty="0">
                <a:solidFill>
                  <a:srgbClr val="002060"/>
                </a:solidFill>
              </a:rPr>
              <a:t>Fahrradmitnahme</a:t>
            </a:r>
          </a:p>
        </p:txBody>
      </p:sp>
      <p:sp>
        <p:nvSpPr>
          <p:cNvPr id="10" name="Rechteck 9"/>
          <p:cNvSpPr/>
          <p:nvPr/>
        </p:nvSpPr>
        <p:spPr>
          <a:xfrm>
            <a:off x="9890711" y="1363848"/>
            <a:ext cx="1862042" cy="2783472"/>
          </a:xfrm>
          <a:prstGeom prst="rect">
            <a:avLst/>
          </a:prstGeom>
          <a:solidFill>
            <a:srgbClr val="FEAE5E"/>
          </a:solidFill>
        </p:spPr>
        <p:txBody>
          <a:bodyPr vert="vert270" wrap="square" lIns="121917" tIns="60958" rIns="121917" bIns="60958">
            <a:spAutoFit/>
          </a:bodyPr>
          <a:lstStyle/>
          <a:p>
            <a:pPr algn="l"/>
            <a:r>
              <a:rPr lang="de-DE" dirty="0">
                <a:solidFill>
                  <a:srgbClr val="002060"/>
                </a:solidFill>
              </a:rPr>
              <a:t>F23 </a:t>
            </a:r>
            <a:r>
              <a:rPr lang="de-DE" sz="2100" dirty="0" err="1">
                <a:solidFill>
                  <a:srgbClr val="002060"/>
                </a:solidFill>
              </a:rPr>
              <a:t>Zentrumerreichbark</a:t>
            </a:r>
            <a:r>
              <a:rPr lang="de-DE" sz="2100" dirty="0">
                <a:solidFill>
                  <a:srgbClr val="002060"/>
                </a:solidFill>
              </a:rPr>
              <a:t>. 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F24 </a:t>
            </a:r>
            <a:r>
              <a:rPr lang="de-DE" sz="2100" dirty="0">
                <a:solidFill>
                  <a:srgbClr val="002060"/>
                </a:solidFill>
              </a:rPr>
              <a:t>zügiges Radfahren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F25 </a:t>
            </a:r>
            <a:r>
              <a:rPr lang="de-DE" sz="2100" dirty="0" err="1" smtClean="0">
                <a:solidFill>
                  <a:srgbClr val="002060"/>
                </a:solidFill>
              </a:rPr>
              <a:t>geöffn</a:t>
            </a:r>
            <a:r>
              <a:rPr lang="de-DE" sz="2100" dirty="0" smtClean="0">
                <a:solidFill>
                  <a:srgbClr val="002060"/>
                </a:solidFill>
              </a:rPr>
              <a:t>. Einbahnstr.</a:t>
            </a:r>
            <a:endParaRPr lang="de-DE" sz="2100" dirty="0">
              <a:solidFill>
                <a:srgbClr val="002060"/>
              </a:solidFill>
            </a:endParaRPr>
          </a:p>
          <a:p>
            <a:pPr algn="l"/>
            <a:r>
              <a:rPr lang="de-DE" dirty="0">
                <a:solidFill>
                  <a:srgbClr val="002060"/>
                </a:solidFill>
              </a:rPr>
              <a:t>F26 </a:t>
            </a:r>
            <a:r>
              <a:rPr lang="de-DE" sz="2100" dirty="0">
                <a:solidFill>
                  <a:srgbClr val="002060"/>
                </a:solidFill>
              </a:rPr>
              <a:t>Wegweisung</a:t>
            </a:r>
          </a:p>
          <a:p>
            <a:pPr algn="l"/>
            <a:r>
              <a:rPr lang="de-DE" dirty="0">
                <a:solidFill>
                  <a:srgbClr val="002060"/>
                </a:solidFill>
              </a:rPr>
              <a:t>F27 </a:t>
            </a:r>
            <a:r>
              <a:rPr lang="de-DE" sz="2100" dirty="0">
                <a:solidFill>
                  <a:srgbClr val="002060"/>
                </a:solidFill>
              </a:rPr>
              <a:t>Öffentliche </a:t>
            </a:r>
            <a:r>
              <a:rPr lang="de-DE" sz="2100" dirty="0" smtClean="0">
                <a:solidFill>
                  <a:srgbClr val="002060"/>
                </a:solidFill>
              </a:rPr>
              <a:t>Räder</a:t>
            </a:r>
            <a:endParaRPr lang="de-DE" sz="2100" dirty="0">
              <a:solidFill>
                <a:srgbClr val="00206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19108" y="4370442"/>
            <a:ext cx="2092880" cy="677104"/>
          </a:xfrm>
          <a:prstGeom prst="rect">
            <a:avLst/>
          </a:prstGeom>
          <a:solidFill>
            <a:srgbClr val="1D35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Stellenwert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637799" y="4377717"/>
            <a:ext cx="2831544" cy="677104"/>
          </a:xfrm>
          <a:prstGeom prst="rect">
            <a:avLst/>
          </a:prstGeom>
          <a:solidFill>
            <a:srgbClr val="1D35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Sicherheit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616618" y="4368341"/>
            <a:ext cx="2092880" cy="677104"/>
          </a:xfrm>
          <a:prstGeom prst="rect">
            <a:avLst/>
          </a:prstGeom>
          <a:solidFill>
            <a:srgbClr val="1D35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Komfort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9836168" y="4365348"/>
            <a:ext cx="2092880" cy="677104"/>
          </a:xfrm>
          <a:prstGeom prst="rect">
            <a:avLst/>
          </a:prstGeom>
          <a:solidFill>
            <a:srgbClr val="1D35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Infrastruktur und Netz</a:t>
            </a:r>
          </a:p>
        </p:txBody>
      </p:sp>
      <p:sp>
        <p:nvSpPr>
          <p:cNvPr id="3" name="Geschweifte Klammer links 2"/>
          <p:cNvSpPr/>
          <p:nvPr/>
        </p:nvSpPr>
        <p:spPr bwMode="auto">
          <a:xfrm rot="16200000">
            <a:off x="5861184" y="-812933"/>
            <a:ext cx="437939" cy="11874553"/>
          </a:xfrm>
          <a:prstGeom prst="leftBrace">
            <a:avLst/>
          </a:prstGeom>
          <a:noFill/>
          <a:ln w="31750" cap="flat" cmpd="sng" algn="ctr">
            <a:solidFill>
              <a:srgbClr val="1D3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7" tIns="119997" rIns="121917" bIns="119997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Geschweifte Klammer links 16"/>
          <p:cNvSpPr/>
          <p:nvPr/>
        </p:nvSpPr>
        <p:spPr bwMode="auto">
          <a:xfrm rot="16200000">
            <a:off x="10663097" y="3289168"/>
            <a:ext cx="298857" cy="1882204"/>
          </a:xfrm>
          <a:prstGeom prst="leftBrace">
            <a:avLst>
              <a:gd name="adj1" fmla="val 84342"/>
              <a:gd name="adj2" fmla="val 50000"/>
            </a:avLst>
          </a:prstGeom>
          <a:solidFill>
            <a:srgbClr val="FEAE5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7" tIns="119997" rIns="121917" bIns="119997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" name="Geschweifte Klammer links 18"/>
          <p:cNvSpPr/>
          <p:nvPr/>
        </p:nvSpPr>
        <p:spPr bwMode="auto">
          <a:xfrm rot="16200000">
            <a:off x="8458404" y="3326897"/>
            <a:ext cx="292875" cy="1874434"/>
          </a:xfrm>
          <a:prstGeom prst="leftBrace">
            <a:avLst>
              <a:gd name="adj1" fmla="val 84342"/>
              <a:gd name="adj2" fmla="val 50000"/>
            </a:avLst>
          </a:prstGeom>
          <a:solidFill>
            <a:srgbClr val="FEAE5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7" tIns="119997" rIns="121917" bIns="119997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" name="Geschweifte Klammer links 19"/>
          <p:cNvSpPr/>
          <p:nvPr/>
        </p:nvSpPr>
        <p:spPr bwMode="auto">
          <a:xfrm rot="16200000">
            <a:off x="3323996" y="3353193"/>
            <a:ext cx="298857" cy="1879650"/>
          </a:xfrm>
          <a:prstGeom prst="leftBrace">
            <a:avLst>
              <a:gd name="adj1" fmla="val 84342"/>
              <a:gd name="adj2" fmla="val 50000"/>
            </a:avLst>
          </a:prstGeom>
          <a:solidFill>
            <a:srgbClr val="FEAE5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7" tIns="119997" rIns="121917" bIns="119997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1" name="Geschweifte Klammer links 20"/>
          <p:cNvSpPr/>
          <p:nvPr/>
        </p:nvSpPr>
        <p:spPr bwMode="auto">
          <a:xfrm rot="16200000">
            <a:off x="1124879" y="3327093"/>
            <a:ext cx="298857" cy="1890036"/>
          </a:xfrm>
          <a:prstGeom prst="leftBrace">
            <a:avLst>
              <a:gd name="adj1" fmla="val 84342"/>
              <a:gd name="adj2" fmla="val 50000"/>
            </a:avLst>
          </a:prstGeom>
          <a:solidFill>
            <a:srgbClr val="FEAE5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7" tIns="119997" rIns="121917" bIns="119997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" name="Geschweifte Klammer links 21"/>
          <p:cNvSpPr/>
          <p:nvPr/>
        </p:nvSpPr>
        <p:spPr bwMode="auto">
          <a:xfrm rot="16200000">
            <a:off x="5879634" y="3040577"/>
            <a:ext cx="298857" cy="2514686"/>
          </a:xfrm>
          <a:prstGeom prst="leftBrace">
            <a:avLst>
              <a:gd name="adj1" fmla="val 84342"/>
              <a:gd name="adj2" fmla="val 50000"/>
            </a:avLst>
          </a:prstGeom>
          <a:solidFill>
            <a:srgbClr val="FEAE5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17" tIns="119997" rIns="121917" bIns="119997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656599" y="5397501"/>
            <a:ext cx="6849351" cy="767113"/>
          </a:xfrm>
          <a:prstGeom prst="ellipse">
            <a:avLst/>
          </a:prstGeom>
          <a:solidFill>
            <a:srgbClr val="EF7F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121917" tIns="119997" rIns="121917" bIns="119997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4300" b="1" dirty="0" smtClean="0">
                <a:solidFill>
                  <a:srgbClr val="FFFFFF"/>
                </a:solidFill>
                <a:latin typeface="Arial Narrow" pitchFamily="34" charset="0"/>
              </a:rPr>
              <a:t>Index Gesamtbewertung</a:t>
            </a:r>
          </a:p>
        </p:txBody>
      </p:sp>
      <p:sp>
        <p:nvSpPr>
          <p:cNvPr id="24" name="Inhaltsplatzhalter 5"/>
          <p:cNvSpPr txBox="1">
            <a:spLocks/>
          </p:cNvSpPr>
          <p:nvPr/>
        </p:nvSpPr>
        <p:spPr>
          <a:xfrm>
            <a:off x="691117" y="442101"/>
            <a:ext cx="10972800" cy="70621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Berechnung der Gesamtbewertung aus 27 Fragen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5300" b="0" i="0" u="none" strike="noStrike" kern="1200" cap="none" spc="0" normalizeH="0" baseline="0" noProof="0" dirty="0">
              <a:ln>
                <a:noFill/>
              </a:ln>
              <a:solidFill>
                <a:srgbClr val="004B7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5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08623" y="336644"/>
            <a:ext cx="11883377" cy="747877"/>
          </a:xfrm>
        </p:spPr>
        <p:txBody>
          <a:bodyPr/>
          <a:lstStyle/>
          <a:p>
            <a:pPr marL="0" lvl="1" indent="0">
              <a:buNone/>
            </a:pPr>
            <a:r>
              <a:rPr lang="de-DE" sz="4300" dirty="0" smtClean="0"/>
              <a:t>Abfrage einer Globalbewertung im Online-Fragebogen</a:t>
            </a:r>
            <a:endParaRPr lang="de-DE" sz="4300" dirty="0"/>
          </a:p>
        </p:txBody>
      </p:sp>
      <p:cxnSp>
        <p:nvCxnSpPr>
          <p:cNvPr id="12" name="Gerade Verbindung 11"/>
          <p:cNvCxnSpPr/>
          <p:nvPr/>
        </p:nvCxnSpPr>
        <p:spPr bwMode="auto">
          <a:xfrm flipV="1">
            <a:off x="355601" y="3124200"/>
            <a:ext cx="5295900" cy="2971800"/>
          </a:xfrm>
          <a:prstGeom prst="line">
            <a:avLst/>
          </a:prstGeom>
          <a:solidFill>
            <a:srgbClr val="EF7F0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l="980" t="33945" r="6863"/>
          <a:stretch>
            <a:fillRect/>
          </a:stretch>
        </p:blipFill>
        <p:spPr bwMode="auto">
          <a:xfrm>
            <a:off x="228895" y="3086691"/>
            <a:ext cx="11743447" cy="21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04137" y="1517798"/>
            <a:ext cx="1059731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de-DE" sz="3200" i="1" dirty="0" smtClean="0"/>
              <a:t>Nach Bewertung der Einzelaspekte, wie würdest Du die </a:t>
            </a:r>
            <a:r>
              <a:rPr lang="de-DE" sz="3200" b="1" i="1" dirty="0" smtClean="0"/>
              <a:t>Fahrradfreundlichkeit Deiner Stadt insgesamt </a:t>
            </a:r>
            <a:r>
              <a:rPr lang="de-DE" sz="3200" i="1" dirty="0" smtClean="0"/>
              <a:t>einschätzen?</a:t>
            </a:r>
            <a:endParaRPr lang="de-DE" sz="3200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255629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47" y="1962150"/>
            <a:ext cx="5921894" cy="4114800"/>
          </a:xfrm>
          <a:prstGeom prst="rect">
            <a:avLst/>
          </a:prstGeom>
          <a:noFill/>
          <a:ln w="12700">
            <a:solidFill>
              <a:srgbClr val="1D3569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963" y="1950425"/>
            <a:ext cx="5966637" cy="3850634"/>
          </a:xfrm>
          <a:prstGeom prst="rect">
            <a:avLst/>
          </a:prstGeom>
          <a:noFill/>
          <a:ln w="12700">
            <a:solidFill>
              <a:srgbClr val="1D3569"/>
            </a:solidFill>
            <a:miter lim="800000"/>
            <a:headEnd/>
            <a:tailEnd/>
          </a:ln>
        </p:spPr>
      </p:pic>
      <p:sp>
        <p:nvSpPr>
          <p:cNvPr id="10" name="Inhaltsplatzhalter 5"/>
          <p:cNvSpPr>
            <a:spLocks noGrp="1"/>
          </p:cNvSpPr>
          <p:nvPr>
            <p:ph idx="1"/>
          </p:nvPr>
        </p:nvSpPr>
        <p:spPr>
          <a:xfrm>
            <a:off x="394349" y="384269"/>
            <a:ext cx="11340452" cy="747877"/>
          </a:xfrm>
        </p:spPr>
        <p:txBody>
          <a:bodyPr/>
          <a:lstStyle/>
          <a:p>
            <a:pPr marL="0" lvl="1" indent="0">
              <a:buNone/>
            </a:pPr>
            <a:r>
              <a:rPr lang="de-DE" sz="4300" dirty="0" smtClean="0"/>
              <a:t>Sicherheitsgefühl maßgebend für Fahrradfreundlichkeit</a:t>
            </a:r>
            <a:endParaRPr lang="de-DE" sz="4300" dirty="0"/>
          </a:p>
        </p:txBody>
      </p:sp>
      <p:sp>
        <p:nvSpPr>
          <p:cNvPr id="11" name="Inhaltsplatzhalter 1"/>
          <p:cNvSpPr txBox="1">
            <a:spLocks/>
          </p:cNvSpPr>
          <p:nvPr/>
        </p:nvSpPr>
        <p:spPr>
          <a:xfrm>
            <a:off x="752475" y="1400175"/>
            <a:ext cx="105156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Korrelation (Zusammenhang) der Einzelbewertungen mit der Globalbewertung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4B7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29325" y="5838825"/>
            <a:ext cx="475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N=225 .639  Person Korrelation (Spearman Ansatz mit gleichem Ergebnis)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">
  <a:themeElements>
    <a:clrScheme name="ADFC">
      <a:dk1>
        <a:srgbClr val="000000"/>
      </a:dk1>
      <a:lt1>
        <a:srgbClr val="FFFFFF"/>
      </a:lt1>
      <a:dk2>
        <a:srgbClr val="004B7C"/>
      </a:dk2>
      <a:lt2>
        <a:srgbClr val="D8D8D8"/>
      </a:lt2>
      <a:accent1>
        <a:srgbClr val="EE7F00"/>
      </a:accent1>
      <a:accent2>
        <a:srgbClr val="FDE7D0"/>
      </a:accent2>
      <a:accent3>
        <a:srgbClr val="FFFFFF"/>
      </a:accent3>
      <a:accent4>
        <a:srgbClr val="000000"/>
      </a:accent4>
      <a:accent5>
        <a:srgbClr val="F6C0AA"/>
      </a:accent5>
      <a:accent6>
        <a:srgbClr val="E5D1BC"/>
      </a:accent6>
      <a:hlink>
        <a:srgbClr val="EE7F00"/>
      </a:hlink>
      <a:folHlink>
        <a:srgbClr val="004B7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1" id="{3CDD22D9-48A6-4797-8704-5853D5F078FB}" vid="{7603AA4C-0118-496C-A788-DCA8951E5B8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Benutzerdefiniert</PresentationFormat>
  <Paragraphs>122</Paragraphs>
  <Slides>14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1_Office</vt:lpstr>
      <vt:lpstr> Besonderheiten des  des ADFC-Fahrradklima-Test 2020</vt:lpstr>
      <vt:lpstr>PowerPoint-Präsentation</vt:lpstr>
      <vt:lpstr>PowerPoint-Präsentation</vt:lpstr>
      <vt:lpstr>PowerPoint-Präsentation</vt:lpstr>
      <vt:lpstr>Bewertungen stimmen mit objektiven Daten überein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Neu: Motive der Fahrradnutzung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 nutzen – ADFC Mapathon veranstalten</dc:title>
  <dc:creator>ADFC Saskia Ellenbeck</dc:creator>
  <cp:lastModifiedBy>Thomas Böhmer</cp:lastModifiedBy>
  <cp:revision>35</cp:revision>
  <dcterms:created xsi:type="dcterms:W3CDTF">2021-03-11T16:26:10Z</dcterms:created>
  <dcterms:modified xsi:type="dcterms:W3CDTF">2021-03-15T22:11:48Z</dcterms:modified>
</cp:coreProperties>
</file>